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6" r:id="rId4"/>
    <p:sldId id="268" r:id="rId5"/>
    <p:sldId id="271" r:id="rId6"/>
    <p:sldId id="270" r:id="rId7"/>
    <p:sldId id="272" r:id="rId8"/>
    <p:sldId id="269" r:id="rId9"/>
    <p:sldId id="257" r:id="rId10"/>
    <p:sldId id="273" r:id="rId11"/>
    <p:sldId id="278" r:id="rId12"/>
    <p:sldId id="267" r:id="rId13"/>
    <p:sldId id="274" r:id="rId14"/>
    <p:sldId id="259" r:id="rId15"/>
    <p:sldId id="276" r:id="rId16"/>
    <p:sldId id="260" r:id="rId17"/>
    <p:sldId id="277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8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5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35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4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3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2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6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4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9BDDCB-7DCD-48EE-BD9A-2E4061F3E069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3B8BA8-B64B-4D21-A7AF-C964C7870E6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63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Regressionalists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I-VSCFY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Siba</a:t>
            </a:r>
            <a:r>
              <a:rPr lang="en-US" dirty="0"/>
              <a:t> panda, siba.panda@nmims.edu</a:t>
            </a:r>
          </a:p>
          <a:p>
            <a:r>
              <a:rPr lang="en-US" dirty="0"/>
              <a:t>Harsh Gupta, Riddhi Mehta, Sidh Satam</a:t>
            </a:r>
          </a:p>
        </p:txBody>
      </p:sp>
    </p:spTree>
    <p:extLst>
      <p:ext uri="{BB962C8B-B14F-4D97-AF65-F5344CB8AC3E}">
        <p14:creationId xmlns:p14="http://schemas.microsoft.com/office/powerpoint/2010/main" val="1604074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Architecture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43831"/>
              </p:ext>
            </p:extLst>
          </p:nvPr>
        </p:nvGraphicFramePr>
        <p:xfrm>
          <a:off x="1097280" y="3232301"/>
          <a:ext cx="10058400" cy="222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352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Audio</a:t>
                      </a:r>
                      <a:r>
                        <a:rPr lang="en-IN" baseline="0" dirty="0"/>
                        <a:t> File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</a:t>
                      </a:r>
                      <a:r>
                        <a:rPr lang="en-IN" baseline="0" dirty="0"/>
                        <a:t> Category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Predicted</a:t>
                      </a:r>
                      <a:r>
                        <a:rPr lang="en-IN" baseline="0" dirty="0"/>
                        <a:t> Category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New Vehicle Enquiry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New Vehicle</a:t>
                      </a:r>
                      <a:r>
                        <a:rPr lang="en-IN" baseline="0" dirty="0"/>
                        <a:t> Enquiry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 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Breakdown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Breakdown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Feedback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Drive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Drive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Drive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Vehicle</a:t>
                      </a:r>
                      <a:r>
                        <a:rPr lang="en-IN" baseline="0" dirty="0"/>
                        <a:t> Quality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Vehicle</a:t>
                      </a:r>
                      <a:r>
                        <a:rPr lang="en-IN" baseline="0" dirty="0"/>
                        <a:t> Quality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0653" y="1944303"/>
            <a:ext cx="10231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When the same model was applied onto the transcripts generated by the Speech to Text API, we get the following accuracy table</a:t>
            </a:r>
            <a:r>
              <a:rPr lang="en-US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Accuracy = 4/5 = 80%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125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62"/>
          <a:stretch/>
        </p:blipFill>
        <p:spPr>
          <a:xfrm>
            <a:off x="342702" y="471637"/>
            <a:ext cx="4460304" cy="551326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6"/>
          <a:stretch/>
        </p:blipFill>
        <p:spPr>
          <a:xfrm>
            <a:off x="6336712" y="477178"/>
            <a:ext cx="5271355" cy="5507726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4" idx="2"/>
          </p:cNvCxnSpPr>
          <p:nvPr/>
        </p:nvCxnSpPr>
        <p:spPr>
          <a:xfrm>
            <a:off x="2572854" y="5984904"/>
            <a:ext cx="31445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736657" y="471637"/>
            <a:ext cx="0" cy="55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0"/>
          </p:cNvCxnSpPr>
          <p:nvPr/>
        </p:nvCxnSpPr>
        <p:spPr>
          <a:xfrm>
            <a:off x="5736657" y="471637"/>
            <a:ext cx="3235733" cy="5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22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Preprocessing of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Conversion of textual data to numeric data using </a:t>
            </a:r>
            <a:r>
              <a:rPr lang="en-US" dirty="0" err="1"/>
              <a:t>tokenizer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Conversion of labels from strings to categorical label in numeric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Padding sequence is implemented to convert the training dataset to a balanced data which is a vector of length 1000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 test split is applied using stratified splitting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Word embedding is used to reduce the number of features (similar to PCA)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simple convolutional neural network is applied using “</a:t>
            </a:r>
            <a:r>
              <a:rPr lang="en-US" dirty="0" err="1"/>
              <a:t>relu</a:t>
            </a:r>
            <a:r>
              <a:rPr lang="en-US" dirty="0"/>
              <a:t>” activation and “</a:t>
            </a:r>
            <a:r>
              <a:rPr lang="en-US" dirty="0" err="1"/>
              <a:t>rmsprop</a:t>
            </a:r>
            <a:r>
              <a:rPr lang="en-US" dirty="0"/>
              <a:t>” optimizer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2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of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21119"/>
            <a:ext cx="10058400" cy="2697390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IN" dirty="0"/>
              <a:t>After having the best model, we call the API to run on the audio file 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IN" dirty="0"/>
              <a:t>A text transcript is generated with respect to the audio file.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IN" dirty="0"/>
              <a:t>The paragraph is processed into a smaller sentence with only the important words taken on the basis of a user defined word bank.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IN" dirty="0"/>
              <a:t>The processed sentence is used to predict the final category.</a:t>
            </a:r>
          </a:p>
        </p:txBody>
      </p:sp>
    </p:spTree>
    <p:extLst>
      <p:ext uri="{BB962C8B-B14F-4D97-AF65-F5344CB8AC3E}">
        <p14:creationId xmlns:p14="http://schemas.microsoft.com/office/powerpoint/2010/main" val="355982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55359"/>
            <a:ext cx="10058400" cy="4023360"/>
          </a:xfrm>
        </p:spPr>
        <p:txBody>
          <a:bodyPr/>
          <a:lstStyle/>
          <a:p>
            <a:r>
              <a:rPr lang="en-US" dirty="0"/>
              <a:t>As mentioned above, we have used our textual dataset as training model. </a:t>
            </a:r>
          </a:p>
          <a:p>
            <a:r>
              <a:rPr lang="en-US" dirty="0"/>
              <a:t>It has been divided into training, validation set. </a:t>
            </a:r>
          </a:p>
          <a:p>
            <a:r>
              <a:rPr lang="en-US" dirty="0"/>
              <a:t>The idea behind using direct sentences is to make our model more robust and lesser prone to information loss. </a:t>
            </a:r>
          </a:p>
          <a:p>
            <a:r>
              <a:rPr lang="en-US" dirty="0"/>
              <a:t>It worked with the following accuracies:</a:t>
            </a:r>
          </a:p>
          <a:p>
            <a:r>
              <a:rPr lang="en-US" dirty="0"/>
              <a:t>1. Training set – 96.5%</a:t>
            </a:r>
          </a:p>
          <a:p>
            <a:r>
              <a:rPr lang="en-US" dirty="0"/>
              <a:t>2. Validation set – </a:t>
            </a:r>
            <a:r>
              <a:rPr lang="en-US" dirty="0" smtClean="0"/>
              <a:t>79.3%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9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3036" cy="1450757"/>
          </a:xfrm>
        </p:spPr>
        <p:txBody>
          <a:bodyPr/>
          <a:lstStyle/>
          <a:p>
            <a:r>
              <a:rPr lang="en-IN" dirty="0" smtClean="0"/>
              <a:t>Neural Network Loss and Accuracy Curves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60" y="2261937"/>
            <a:ext cx="5239352" cy="39295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" y="2261937"/>
            <a:ext cx="5239352" cy="39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73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Testing Methodology &amp; Accuracy attained during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42500"/>
            <a:ext cx="10058400" cy="2938022"/>
          </a:xfrm>
        </p:spPr>
        <p:txBody>
          <a:bodyPr/>
          <a:lstStyle/>
          <a:p>
            <a:r>
              <a:rPr lang="en-US" dirty="0"/>
              <a:t>As mentioned above, we have used API to convert speech to text.</a:t>
            </a:r>
          </a:p>
          <a:p>
            <a:r>
              <a:rPr lang="en-US" dirty="0"/>
              <a:t>The transcript has been broken down into individual sentences which is fed into the prediction model. </a:t>
            </a:r>
          </a:p>
          <a:p>
            <a:r>
              <a:rPr lang="en-US" dirty="0"/>
              <a:t>The mode of the category of each audio file is chosen to be the final category of the audio file. </a:t>
            </a:r>
          </a:p>
          <a:p>
            <a:r>
              <a:rPr lang="en-US" dirty="0"/>
              <a:t>This has been compared to the actual category of the audio file. </a:t>
            </a:r>
            <a:endParaRPr lang="en-US" dirty="0" smtClean="0"/>
          </a:p>
          <a:p>
            <a:r>
              <a:rPr lang="en-US" dirty="0" smtClean="0"/>
              <a:t>We observe that 4 audio test files have been correctly categorized. Hence, we get an testing accuracy of 4/5 = 80%.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7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404" y="307690"/>
            <a:ext cx="10501162" cy="1450757"/>
          </a:xfrm>
        </p:spPr>
        <p:txBody>
          <a:bodyPr/>
          <a:lstStyle/>
          <a:p>
            <a:r>
              <a:rPr lang="en-IN" dirty="0" smtClean="0"/>
              <a:t>Audio File and its Transcript – one example</a:t>
            </a:r>
            <a:endParaRPr lang="en-IN" dirty="0"/>
          </a:p>
        </p:txBody>
      </p:sp>
      <p:pic>
        <p:nvPicPr>
          <p:cNvPr id="4" name="1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2975" y="2335764"/>
            <a:ext cx="406400" cy="406400"/>
          </a:xfrm>
        </p:spPr>
      </p:pic>
      <p:sp>
        <p:nvSpPr>
          <p:cNvPr id="5" name="TextBox 4"/>
          <p:cNvSpPr txBox="1"/>
          <p:nvPr/>
        </p:nvSpPr>
        <p:spPr>
          <a:xfrm>
            <a:off x="4013735" y="2335764"/>
            <a:ext cx="28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 </a:t>
            </a:r>
            <a:r>
              <a:rPr lang="en-IN" dirty="0" smtClean="0">
                <a:sym typeface="Wingdings" panose="05000000000000000000" pitchFamily="2" charset="2"/>
              </a:rPr>
              <a:t> </a:t>
            </a:r>
            <a:r>
              <a:rPr lang="en-IN" dirty="0" smtClean="0"/>
              <a:t>Please play this audio file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511167" y="3859730"/>
            <a:ext cx="8755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"hello how can I help you I would like information on purchasing a new vehicle I am looking for a truck in tent and Catering is I am from which place in East Guwahati you have any specific reason that you are aware of give me the address where you stay Road number 5 please put your call on hold yes I am close to your place it's so I will reconnect this qualification and you should be getting a call from the same in today ok thank you thank you 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2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03999"/>
            <a:ext cx="10058400" cy="26685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short, we observed and learnt that it was a better approach to use textual data to train the model and then use the converted speech to text from audio files to predict. </a:t>
            </a:r>
          </a:p>
          <a:p>
            <a:pPr marL="0" indent="0">
              <a:buNone/>
            </a:pPr>
            <a:r>
              <a:rPr lang="en-US" dirty="0"/>
              <a:t>Moreover, in the current scenario running a model directly on speech is not feasible. And the current API’s are not very accurate enough to convert every word spoken into text. </a:t>
            </a:r>
          </a:p>
        </p:txBody>
      </p:sp>
    </p:spTree>
    <p:extLst>
      <p:ext uri="{BB962C8B-B14F-4D97-AF65-F5344CB8AC3E}">
        <p14:creationId xmlns:p14="http://schemas.microsoft.com/office/powerpoint/2010/main" val="147564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727" y="25125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Statement 1</a:t>
            </a:r>
          </a:p>
        </p:txBody>
      </p:sp>
    </p:spTree>
    <p:extLst>
      <p:ext uri="{BB962C8B-B14F-4D97-AF65-F5344CB8AC3E}">
        <p14:creationId xmlns:p14="http://schemas.microsoft.com/office/powerpoint/2010/main" val="239188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- Source and Nature of data (slides 4 – 7)</a:t>
            </a:r>
          </a:p>
          <a:p>
            <a:r>
              <a:rPr lang="en-US" sz="2400" dirty="0"/>
              <a:t>- Pre-processing approach (slide 8)</a:t>
            </a:r>
          </a:p>
          <a:p>
            <a:r>
              <a:rPr lang="en-US" sz="2400" dirty="0"/>
              <a:t>- Technology used (slides 9 – 14)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394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34100C-102C-43CE-8E0D-574B956F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A70867-3AB2-4D9A-9992-F0D7DBEE5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4491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We chose to make our own textual dataset consisting of sentences.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These sentences are cover maximum possibilities of the conversation between the client and the agent.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 model will hence, be trained on the best combinations of sentences of all categories.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During speech to text conversion, there is a lot of information loss, which has been eliminated by constructing our own sentences.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We have made sure that there is no higher degree class imbalance, hence the 5 categories contain on an average 60 sentences.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So we have a training set of 300 sentences.</a:t>
            </a:r>
          </a:p>
        </p:txBody>
      </p:sp>
    </p:spTree>
    <p:extLst>
      <p:ext uri="{BB962C8B-B14F-4D97-AF65-F5344CB8AC3E}">
        <p14:creationId xmlns:p14="http://schemas.microsoft.com/office/powerpoint/2010/main" val="127834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92243"/>
            <a:ext cx="10058400" cy="2090999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IN" dirty="0"/>
              <a:t>Sample audio files were generated which consisted of the real life conversation between a client and an agent focusing on specific category.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IN" dirty="0"/>
              <a:t>These audio files were used as our testing dataset. 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IN" dirty="0"/>
              <a:t>The audio was converted using Google Cloud Speech-to-Text and the transcripts were fed into prediction model to calculate accuracy.</a:t>
            </a:r>
          </a:p>
        </p:txBody>
      </p:sp>
    </p:spTree>
    <p:extLst>
      <p:ext uri="{BB962C8B-B14F-4D97-AF65-F5344CB8AC3E}">
        <p14:creationId xmlns:p14="http://schemas.microsoft.com/office/powerpoint/2010/main" val="140512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Nature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76740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The sentences are in a CSV format organised as shown below: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455096"/>
              </p:ext>
            </p:extLst>
          </p:nvPr>
        </p:nvGraphicFramePr>
        <p:xfrm>
          <a:off x="2303112" y="2528860"/>
          <a:ext cx="7649410" cy="35712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24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247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sentence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i</a:t>
                      </a:r>
                      <a:r>
                        <a:rPr lang="en-IN" dirty="0"/>
                        <a:t> am stuck</a:t>
                      </a:r>
                      <a:r>
                        <a:rPr lang="en-IN" baseline="0" dirty="0"/>
                        <a:t> at highway and the car engine is not starting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breakdown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my</a:t>
                      </a:r>
                      <a:r>
                        <a:rPr lang="en-IN" baseline="0" dirty="0"/>
                        <a:t> car works perfectly after servicing thank you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feedback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what documents are required</a:t>
                      </a:r>
                      <a:r>
                        <a:rPr lang="en-IN" baseline="0" dirty="0"/>
                        <a:t> to take the test drive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testdrive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when</a:t>
                      </a:r>
                      <a:r>
                        <a:rPr lang="en-IN" baseline="0" dirty="0"/>
                        <a:t> is the launch of the new model of </a:t>
                      </a:r>
                      <a:r>
                        <a:rPr lang="en-IN" baseline="0" dirty="0" err="1"/>
                        <a:t>renault</a:t>
                      </a:r>
                      <a:r>
                        <a:rPr lang="en-IN" baseline="0" dirty="0"/>
                        <a:t> </a:t>
                      </a:r>
                      <a:r>
                        <a:rPr lang="en-IN" baseline="0" dirty="0" err="1"/>
                        <a:t>kwid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vehicle_enquiry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the leather seats</a:t>
                      </a:r>
                      <a:r>
                        <a:rPr lang="en-IN" baseline="0" dirty="0"/>
                        <a:t> have started wearing off within one year of purchase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vehicle_quality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17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84750"/>
            <a:ext cx="10058400" cy="2418258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IN" dirty="0"/>
              <a:t>The testing audio files that were generated were in the form of .wav file.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IN" dirty="0"/>
              <a:t>These files were used to convert speech to text and use the output in the prediction model to give the different probabilities of every category.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IN" dirty="0"/>
              <a:t>The probability which was the highest was finally the category the conversation was classified into.</a:t>
            </a:r>
          </a:p>
          <a:p>
            <a:pPr marL="457200" indent="-457200">
              <a:buFont typeface="+mj-lt"/>
              <a:buAutoNum type="arabicPeriod" startAt="2"/>
            </a:pP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888415EF-0306-4BEB-B2BB-EEC74CFE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Nature of Data</a:t>
            </a:r>
          </a:p>
        </p:txBody>
      </p:sp>
    </p:spTree>
    <p:extLst>
      <p:ext uri="{BB962C8B-B14F-4D97-AF65-F5344CB8AC3E}">
        <p14:creationId xmlns:p14="http://schemas.microsoft.com/office/powerpoint/2010/main" val="3564593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74D29-E5E5-4807-AD02-A7111361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Pre-Processing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2123CA-64A6-49AE-8688-3CA14E090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88496"/>
            <a:ext cx="10058400" cy="275514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Since, we are working with our own dataset, we made sure that there was less pre-processing to carry out.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Although, we converted all the sentences to lower case.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We removed all possible special characters like [/(){}\[\]\|@,;] [^0-9a-z #+_] with a space since they are noise in our data.</a:t>
            </a:r>
          </a:p>
        </p:txBody>
      </p:sp>
    </p:spTree>
    <p:extLst>
      <p:ext uri="{BB962C8B-B14F-4D97-AF65-F5344CB8AC3E}">
        <p14:creationId xmlns:p14="http://schemas.microsoft.com/office/powerpoint/2010/main" val="299946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80488"/>
            <a:ext cx="10058400" cy="40738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CNN was used to train on 391 samples and validate on 98 samples.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with respect to the sentences.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converted speech to text from audio files was used to predict its category as well.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accuracy on the training model is 96.5%.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observe that the testing accuracy on the validation set was </a:t>
            </a:r>
            <a:r>
              <a:rPr lang="en-US" dirty="0" smtClean="0"/>
              <a:t>79.3%.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096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2890</TotalTime>
  <Words>1026</Words>
  <Application>Microsoft Office PowerPoint</Application>
  <PresentationFormat>Widescreen</PresentationFormat>
  <Paragraphs>105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Wingdings</vt:lpstr>
      <vt:lpstr>Retrospect</vt:lpstr>
      <vt:lpstr>The Regressionalists  I-VSCFY</vt:lpstr>
      <vt:lpstr>Problem Statement 1</vt:lpstr>
      <vt:lpstr>Approach</vt:lpstr>
      <vt:lpstr>Source of Data</vt:lpstr>
      <vt:lpstr>Source of Data</vt:lpstr>
      <vt:lpstr>Nature of Data</vt:lpstr>
      <vt:lpstr>Nature of Data</vt:lpstr>
      <vt:lpstr>Pre-Processing Approach</vt:lpstr>
      <vt:lpstr>Solution Architecture</vt:lpstr>
      <vt:lpstr>Solution Architecture</vt:lpstr>
      <vt:lpstr>PowerPoint Presentation</vt:lpstr>
      <vt:lpstr>Flow of code</vt:lpstr>
      <vt:lpstr>Flow of code</vt:lpstr>
      <vt:lpstr>Training Methodology </vt:lpstr>
      <vt:lpstr>Neural Network Loss and Accuracy Curves</vt:lpstr>
      <vt:lpstr>Testing Methodology &amp; Accuracy attained during testing</vt:lpstr>
      <vt:lpstr>Audio File and its Transcript – one example</vt:lpstr>
      <vt:lpstr>Summary</vt:lpstr>
    </vt:vector>
  </TitlesOfParts>
  <Company>TML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</dc:title>
  <dc:creator>SANCHARI MAJUMDER [ CORP, Global Delivery Centre, Pune ]</dc:creator>
  <cp:lastModifiedBy>Harsh Gupta</cp:lastModifiedBy>
  <cp:revision>67</cp:revision>
  <dcterms:created xsi:type="dcterms:W3CDTF">2019-08-13T10:19:45Z</dcterms:created>
  <dcterms:modified xsi:type="dcterms:W3CDTF">2020-05-05T06:20:39Z</dcterms:modified>
</cp:coreProperties>
</file>